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rchivo Light"/>
      <p:regular r:id="rId26"/>
      <p:bold r:id="rId27"/>
      <p:italic r:id="rId28"/>
      <p:boldItalic r:id="rId29"/>
    </p:embeddedFont>
    <p:embeddedFont>
      <p:font typeface="Archiv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  <p:embeddedFont>
      <p:font typeface="Archivo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SemiBold-italic.fntdata"/><Relationship Id="rId41" Type="http://schemas.openxmlformats.org/officeDocument/2006/relationships/font" Target="fonts/Archivo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chivo-bold.fntdata"/><Relationship Id="rId30" Type="http://schemas.openxmlformats.org/officeDocument/2006/relationships/font" Target="fonts/Archivo-regular.fntdata"/><Relationship Id="rId33" Type="http://schemas.openxmlformats.org/officeDocument/2006/relationships/font" Target="fonts/Archivo-boldItalic.fntdata"/><Relationship Id="rId32" Type="http://schemas.openxmlformats.org/officeDocument/2006/relationships/font" Target="fonts/Archivo-italic.fntdata"/><Relationship Id="rId35" Type="http://schemas.openxmlformats.org/officeDocument/2006/relationships/font" Target="fonts/Merriweather-bold.fntdata"/><Relationship Id="rId34" Type="http://schemas.openxmlformats.org/officeDocument/2006/relationships/font" Target="fonts/Merriweather-regular.fntdata"/><Relationship Id="rId37" Type="http://schemas.openxmlformats.org/officeDocument/2006/relationships/font" Target="fonts/Merriweather-boldItalic.fntdata"/><Relationship Id="rId36" Type="http://schemas.openxmlformats.org/officeDocument/2006/relationships/font" Target="fonts/Merriweather-italic.fntdata"/><Relationship Id="rId39" Type="http://schemas.openxmlformats.org/officeDocument/2006/relationships/font" Target="fonts/ArchivoSemiBold-bold.fntdata"/><Relationship Id="rId38" Type="http://schemas.openxmlformats.org/officeDocument/2006/relationships/font" Target="fonts/ArchivoSemiBo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ArchivoLight-regular.fntdata"/><Relationship Id="rId25" Type="http://schemas.openxmlformats.org/officeDocument/2006/relationships/slide" Target="slides/slide20.xml"/><Relationship Id="rId28" Type="http://schemas.openxmlformats.org/officeDocument/2006/relationships/font" Target="fonts/ArchivoLight-italic.fntdata"/><Relationship Id="rId27" Type="http://schemas.openxmlformats.org/officeDocument/2006/relationships/font" Target="fonts/ArchivoLight-bold.fntdata"/><Relationship Id="rId29" Type="http://schemas.openxmlformats.org/officeDocument/2006/relationships/font" Target="fonts/Archiv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85068e27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85068e2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89ca33e34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89ca33e34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89ca33e34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89ca33e34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89ca33e34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89ca33e34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89ca33e34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89ca33e34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89ca33e34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89ca33e34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89ca33e34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89ca33e34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89ca33e34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89ca33e34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9ca33e34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89ca33e34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89ca33e34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89ca33e34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89ca33e34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89ca33e34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89ca33e34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89ca33e34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89ca33e34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89ca33e34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9ca33e3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9ca33e3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85068e27e0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85068e27e0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89ca33e34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89ca33e34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89ca33e34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89ca33e34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89ca33e34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89ca33e3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89ca33e34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89ca33e34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89ca33e34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89ca33e34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4" name="Google Shape;124;p11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5" name="Google Shape;125;p11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2" name="Google Shape;132;p12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5" name="Google Shape;135;p12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7" name="Google Shape;137;p12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8" name="Google Shape;138;p12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9" name="Google Shape;139;p12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0" name="Google Shape;140;p12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1" name="Google Shape;141;p12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4" name="Google Shape;144;p12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5" name="Google Shape;165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8" name="Google Shape;168;p14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9" name="Google Shape;169;p14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2" name="Google Shape;172;p14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3" name="Google Shape;173;p14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4" name="Google Shape;174;p14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0" name="Google Shape;180;p14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1" name="Google Shape;181;p14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2" name="Google Shape;202;p16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3" name="Google Shape;203;p16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4" name="Google Shape;204;p16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6" name="Google Shape;206;p16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2" name="Google Shape;212;p17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3" name="Google Shape;213;p17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4" name="Google Shape;214;p17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5" name="Google Shape;215;p17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8" name="Google Shape;218;p17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9" name="Google Shape;219;p17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5" name="Google Shape;225;p18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6" name="Google Shape;226;p18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8" name="Google Shape;228;p18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9" name="Google Shape;229;p18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0" name="Google Shape;230;p18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1" name="Google Shape;231;p18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8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8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18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238" name="Google Shape;238;p19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239" name="Google Shape;239;p19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240" name="Google Shape;240;p19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5" name="Google Shape;245;p19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6" name="Google Shape;246;p19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7" name="Google Shape;247;p19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8" name="Google Shape;248;p19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268" name="Google Shape;268;p21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0" name="Google Shape;270;p21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1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2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22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0" name="Google Shape;280;p22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84" name="Google Shape;284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23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23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287" name="Google Shape;287;p23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91" name="Google Shape;291;p24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293" name="Google Shape;293;p24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24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95" name="Google Shape;295;p24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6" name="Google Shape;296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24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2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25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304" name="Google Shape;304;p25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08" name="Google Shape;308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26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4" name="Google Shape;314;p27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5" name="Google Shape;315;p27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27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7" name="Google Shape;317;p27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8" name="Google Shape;318;p27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9" name="Google Shape;319;p27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0" name="Google Shape;320;p27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1" name="Google Shape;321;p27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2" name="Google Shape;322;p27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3" name="Google Shape;323;p27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4" name="Google Shape;324;p27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5" name="Google Shape;325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27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27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1" name="Google Shape;331;p28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3" name="Google Shape;333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28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6" name="Google Shape;336;p28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7" name="Google Shape;337;p28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8" name="Google Shape;338;p28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9" name="Google Shape;339;p28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0" name="Google Shape;340;p28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1" name="Google Shape;341;p28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2" name="Google Shape;342;p28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3" name="Google Shape;343;p28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4" name="Google Shape;344;p28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5" name="Google Shape;345;p28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6" name="Google Shape;346;p28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7" name="Google Shape;347;p28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8" name="Google Shape;348;p28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1" name="Google Shape;35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" name="Google Shape;25;p4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0" name="Google Shape;370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1" name="Google Shape;371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6" name="Google Shape;376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1" name="Google Shape;381;p4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3" name="Google Shape;383;p4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4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4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4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2" name="Google Shape;392;p4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4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4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8" name="Google Shape;398;p4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0" name="Google Shape;400;p4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4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8" name="Google Shape;408;p4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9" name="Google Shape;409;p4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4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9" name="Google Shape;419;p4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4" name="Google Shape;424;p4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0" name="Google Shape;430;p4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2" name="Google Shape;43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4" name="Google Shape;434;p4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5" name="Google Shape;435;p4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4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7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7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7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7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7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1" name="Google Shape;51;p7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2" name="Google Shape;52;p7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3" name="Google Shape;53;p7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4" name="Google Shape;54;p7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5" name="Google Shape;55;p7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6" name="Google Shape;56;p7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9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0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0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0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0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STRATEGIE DE TRADING, ML &amp; IA</a:t>
            </a:r>
            <a:endParaRPr/>
          </a:p>
        </p:txBody>
      </p:sp>
      <p:sp>
        <p:nvSpPr>
          <p:cNvPr id="454" name="Google Shape;454;p50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DAYAN KOFFI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DAMAUD KOUAME</a:t>
            </a:r>
            <a:r>
              <a:rPr lang="en"/>
              <a:t>.</a:t>
            </a:r>
            <a:endParaRPr/>
          </a:p>
        </p:txBody>
      </p:sp>
      <p:sp>
        <p:nvSpPr>
          <p:cNvPr id="455" name="Google Shape;455;p50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Rennes</a:t>
            </a:r>
            <a:r>
              <a:rPr lang="en"/>
              <a:t> |  09/10/2025</a:t>
            </a:r>
            <a:endParaRPr/>
          </a:p>
        </p:txBody>
      </p:sp>
      <p:pic>
        <p:nvPicPr>
          <p:cNvPr descr="Background on a financial theme. Trader charts on monitors. (Provided by Getty Images)" id="456" name="Google Shape;4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74424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g of United States of America, detail (Provided by Getty Images)" id="457" name="Google Shape;45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150" y="152400"/>
            <a:ext cx="3545400" cy="228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9"/>
          <p:cNvSpPr txBox="1"/>
          <p:nvPr>
            <p:ph idx="2" type="subTitle"/>
          </p:nvPr>
        </p:nvSpPr>
        <p:spPr>
          <a:xfrm>
            <a:off x="361975" y="2503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Archivo"/>
                <a:ea typeface="Archivo"/>
                <a:cs typeface="Archivo"/>
                <a:sym typeface="Archivo"/>
              </a:rPr>
              <a:t>DÉCOUPAGE</a:t>
            </a:r>
            <a:r>
              <a:rPr b="1" i="1" lang="en">
                <a:latin typeface="Archivo"/>
                <a:ea typeface="Archivo"/>
                <a:cs typeface="Archivo"/>
                <a:sym typeface="Archivo"/>
              </a:rPr>
              <a:t> DES </a:t>
            </a:r>
            <a:r>
              <a:rPr b="1" i="1" lang="en">
                <a:latin typeface="Archivo"/>
                <a:ea typeface="Archivo"/>
                <a:cs typeface="Archivo"/>
                <a:sym typeface="Archivo"/>
              </a:rPr>
              <a:t>DONNÉES</a:t>
            </a:r>
            <a:endParaRPr b="1" i="1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20" name="Google Shape;5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3275"/>
            <a:ext cx="8720598" cy="37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0"/>
          <p:cNvSpPr txBox="1"/>
          <p:nvPr>
            <p:ph idx="2" type="subTitle"/>
          </p:nvPr>
        </p:nvSpPr>
        <p:spPr>
          <a:xfrm>
            <a:off x="361975" y="15405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Archivo"/>
                <a:ea typeface="Archivo"/>
                <a:cs typeface="Archivo"/>
                <a:sym typeface="Archivo"/>
              </a:rPr>
              <a:t>ENTRAINEMENT DU MODELE</a:t>
            </a:r>
            <a:endParaRPr b="1" i="1" sz="16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26" name="Google Shape;526;p60"/>
          <p:cNvSpPr txBox="1"/>
          <p:nvPr/>
        </p:nvSpPr>
        <p:spPr>
          <a:xfrm>
            <a:off x="402800" y="862475"/>
            <a:ext cx="82170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27" name="Google Shape;5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5" y="917913"/>
            <a:ext cx="6070425" cy="3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1"/>
          <p:cNvSpPr txBox="1"/>
          <p:nvPr>
            <p:ph idx="2" type="subTitle"/>
          </p:nvPr>
        </p:nvSpPr>
        <p:spPr>
          <a:xfrm>
            <a:off x="361975" y="2503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latin typeface="Archivo"/>
                <a:ea typeface="Archivo"/>
                <a:cs typeface="Archivo"/>
                <a:sym typeface="Archivo"/>
              </a:rPr>
              <a:t>EVALUATION DU </a:t>
            </a:r>
            <a:r>
              <a:rPr b="1" i="1" lang="en" sz="1500">
                <a:latin typeface="Archivo"/>
                <a:ea typeface="Archivo"/>
                <a:cs typeface="Archivo"/>
                <a:sym typeface="Archivo"/>
              </a:rPr>
              <a:t>MODÈLE</a:t>
            </a:r>
            <a:r>
              <a:rPr b="1" i="1" lang="en" sz="1500">
                <a:latin typeface="Archivo"/>
                <a:ea typeface="Archivo"/>
                <a:cs typeface="Archivo"/>
                <a:sym typeface="Archivo"/>
              </a:rPr>
              <a:t> AVEC </a:t>
            </a:r>
            <a:r>
              <a:rPr b="1" i="1" lang="en" sz="1500">
                <a:latin typeface="Archivo"/>
                <a:ea typeface="Archivo"/>
                <a:cs typeface="Archivo"/>
                <a:sym typeface="Archivo"/>
              </a:rPr>
              <a:t>MÉTRIQUES SUR LE TRAIN</a:t>
            </a:r>
            <a:endParaRPr b="1" i="1" sz="15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33" name="Google Shape;533;p61"/>
          <p:cNvSpPr txBox="1"/>
          <p:nvPr/>
        </p:nvSpPr>
        <p:spPr>
          <a:xfrm>
            <a:off x="530750" y="952500"/>
            <a:ext cx="7676700" cy="3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34" name="Google Shape;5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50" y="1336212"/>
            <a:ext cx="2743775" cy="5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50" y="1783525"/>
            <a:ext cx="2743775" cy="7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725" y="2441475"/>
            <a:ext cx="3707100" cy="17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2"/>
          <p:cNvSpPr txBox="1"/>
          <p:nvPr>
            <p:ph idx="2" type="subTitle"/>
          </p:nvPr>
        </p:nvSpPr>
        <p:spPr>
          <a:xfrm>
            <a:off x="361975" y="15405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PRÉSENTATION DES VARIABLES IMPORTANTES SELON LE MODÈLE</a:t>
            </a:r>
            <a:endParaRPr b="1" sz="16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43" name="Google Shape;543;p62"/>
          <p:cNvSpPr txBox="1"/>
          <p:nvPr/>
        </p:nvSpPr>
        <p:spPr>
          <a:xfrm>
            <a:off x="445450" y="852975"/>
            <a:ext cx="8188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025" y="952500"/>
            <a:ext cx="3390900" cy="39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550" y="952500"/>
            <a:ext cx="3232800" cy="39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175" y="643550"/>
            <a:ext cx="2200325" cy="31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5112" y="643550"/>
            <a:ext cx="2200325" cy="313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50" y="672150"/>
            <a:ext cx="7520499" cy="33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4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4"/>
          <p:cNvSpPr txBox="1"/>
          <p:nvPr>
            <p:ph idx="2" type="subTitle"/>
          </p:nvPr>
        </p:nvSpPr>
        <p:spPr>
          <a:xfrm>
            <a:off x="361975" y="36930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chivo"/>
                <a:ea typeface="Archivo"/>
                <a:cs typeface="Archivo"/>
                <a:sym typeface="Archivo"/>
              </a:rPr>
              <a:t>OPTIMISATION DES HYPERPARAMÈTRES AVEC OPTUNA</a:t>
            </a:r>
            <a:endParaRPr/>
          </a:p>
        </p:txBody>
      </p:sp>
      <p:pic>
        <p:nvPicPr>
          <p:cNvPr id="559" name="Google Shape;5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50" y="1029125"/>
            <a:ext cx="6681874" cy="35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6950"/>
            <a:ext cx="3234124" cy="32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500" y="736950"/>
            <a:ext cx="2995874" cy="32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3100" y="736950"/>
            <a:ext cx="2504850" cy="32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6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00" y="465625"/>
            <a:ext cx="7751374" cy="40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idx="2" type="subTitle"/>
          </p:nvPr>
        </p:nvSpPr>
        <p:spPr>
          <a:xfrm>
            <a:off x="361975" y="737250"/>
            <a:ext cx="35751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Archivo"/>
                <a:ea typeface="Archivo"/>
                <a:cs typeface="Archivo"/>
                <a:sym typeface="Archivo"/>
              </a:rPr>
              <a:t>HYPERPARAMETRE OPTIMAUX</a:t>
            </a:r>
            <a:endParaRPr b="1" i="1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79" name="Google Shape;5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5" y="1366691"/>
            <a:ext cx="3725425" cy="241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375" y="1343775"/>
            <a:ext cx="2888288" cy="245596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7"/>
          <p:cNvSpPr txBox="1"/>
          <p:nvPr/>
        </p:nvSpPr>
        <p:spPr>
          <a:xfrm>
            <a:off x="5149275" y="877450"/>
            <a:ext cx="26325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METRIQUE D’EVALUATION</a:t>
            </a:r>
            <a:endParaRPr b="1" i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8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8"/>
          <p:cNvSpPr txBox="1"/>
          <p:nvPr>
            <p:ph idx="2" type="subTitle"/>
          </p:nvPr>
        </p:nvSpPr>
        <p:spPr>
          <a:xfrm>
            <a:off x="361975" y="36930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Archivo"/>
                <a:ea typeface="Archivo"/>
                <a:cs typeface="Archivo"/>
                <a:sym typeface="Archivo"/>
              </a:rPr>
              <a:t>PRÉDICTION SUR LES DONNÉES DE TEST</a:t>
            </a:r>
            <a:r>
              <a:rPr lang="en" sz="1200">
                <a:latin typeface="Archivo"/>
                <a:ea typeface="Archivo"/>
                <a:cs typeface="Archivo"/>
                <a:sym typeface="Archivo"/>
              </a:rPr>
              <a:t> </a:t>
            </a:r>
            <a:endParaRPr/>
          </a:p>
        </p:txBody>
      </p:sp>
      <p:pic>
        <p:nvPicPr>
          <p:cNvPr id="588" name="Google Shape;5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5" y="952500"/>
            <a:ext cx="8272125" cy="3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>
            <p:ph idx="2" type="subTitle"/>
          </p:nvPr>
        </p:nvSpPr>
        <p:spPr>
          <a:xfrm>
            <a:off x="361975" y="15405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DE DONNEES</a:t>
            </a:r>
            <a:endParaRPr/>
          </a:p>
        </p:txBody>
      </p:sp>
      <p:sp>
        <p:nvSpPr>
          <p:cNvPr id="463" name="Google Shape;463;p51"/>
          <p:cNvSpPr txBox="1"/>
          <p:nvPr/>
        </p:nvSpPr>
        <p:spPr>
          <a:xfrm>
            <a:off x="333925" y="800100"/>
            <a:ext cx="8244000" cy="3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Char char="-"/>
            </a:pPr>
            <a:r>
              <a:rPr i="1" lang="en" sz="2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FRED </a:t>
            </a:r>
            <a:endParaRPr i="1" sz="2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Char char="-"/>
            </a:pPr>
            <a:r>
              <a:rPr i="1" lang="en" sz="2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Yahoo finance</a:t>
            </a:r>
            <a:endParaRPr i="1" sz="2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"/>
              <a:buChar char="-"/>
            </a:pPr>
            <a:r>
              <a:rPr i="1" lang="en" sz="2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CNBC </a:t>
            </a:r>
            <a:endParaRPr i="1" sz="2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idx="2" type="subTitle"/>
          </p:nvPr>
        </p:nvSpPr>
        <p:spPr>
          <a:xfrm>
            <a:off x="2692325" y="1801500"/>
            <a:ext cx="6276900" cy="72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Archivo"/>
                <a:ea typeface="Archivo"/>
                <a:cs typeface="Archivo"/>
                <a:sym typeface="Archivo"/>
              </a:rPr>
              <a:t>    </a:t>
            </a:r>
            <a:r>
              <a:rPr b="1" lang="en" sz="3100">
                <a:latin typeface="Archivo"/>
                <a:ea typeface="Archivo"/>
                <a:cs typeface="Archivo"/>
                <a:sym typeface="Archivo"/>
              </a:rPr>
              <a:t>CONCLUSION</a:t>
            </a:r>
            <a:endParaRPr b="1" sz="31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/>
          <p:nvPr>
            <p:ph idx="2" type="subTitle"/>
          </p:nvPr>
        </p:nvSpPr>
        <p:spPr>
          <a:xfrm>
            <a:off x="361875" y="154050"/>
            <a:ext cx="83172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</a:t>
            </a:r>
            <a:r>
              <a:rPr lang="en" sz="2300"/>
              <a:t>         </a:t>
            </a:r>
            <a:r>
              <a:rPr b="1" lang="en" sz="2300">
                <a:latin typeface="Merriweather"/>
                <a:ea typeface="Merriweather"/>
                <a:cs typeface="Merriweather"/>
                <a:sym typeface="Merriweather"/>
              </a:rPr>
              <a:t>SOMMAIRE</a:t>
            </a:r>
            <a:endParaRPr b="1" sz="2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752400" y="584550"/>
            <a:ext cx="7639200" cy="4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SELECTION DES  VARIABLES :</a:t>
            </a:r>
            <a:endParaRPr b="1" i="1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MACROECONOMIQUE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CHARTISTE 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SENTIMENT VADER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PRÉSENTATION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 DE NOTRE 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RÈGLE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 DE SIGNAL  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TERNAIRE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 ( BUY, SELL, HOLD)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BACKTESTING DE LA REGLE DE SIGNAL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CHOIX  DU MODEL DE MACHINE LEARNING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DÉCOUPAGE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 DES 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DONNÉES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ENTRAINEMENT DU MODELE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EVALUATION AVEC METRIQUE SUR LE TRAIN 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PRÉSENTATION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 DES VARIABLES IMPORTANTES SELON LE 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MODÈLE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OPTIMISATION DES 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HYPERPARAMÈTRES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 AVEC OPTUNA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EVALUATION AVEC 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MÉTRIQUE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 SUR LES 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DONNÉES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 DE VALIDATION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300"/>
              <a:buFont typeface="Archivo"/>
              <a:buChar char="-"/>
            </a:pP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PRÉDICTION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 SUR LES 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DONNÉES</a:t>
            </a:r>
            <a:r>
              <a:rPr b="1" i="1" lang="en" sz="1300">
                <a:solidFill>
                  <a:srgbClr val="CFE2F3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 DE TEST </a:t>
            </a:r>
            <a:endParaRPr b="1" i="1" sz="1300">
              <a:solidFill>
                <a:srgbClr val="CFE2F3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chemeClr val="dk1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  <a:highlight>
                  <a:schemeClr val="lt1"/>
                </a:highlight>
                <a:latin typeface="Archivo"/>
                <a:ea typeface="Archivo"/>
                <a:cs typeface="Archivo"/>
                <a:sym typeface="Archivo"/>
              </a:rPr>
              <a:t>CONCLUSION</a:t>
            </a:r>
            <a:endParaRPr b="1" i="1" sz="1300">
              <a:solidFill>
                <a:schemeClr val="dk1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FFF00"/>
              </a:solidFill>
              <a:highlight>
                <a:schemeClr val="lt1"/>
              </a:highlight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3"/>
          <p:cNvSpPr txBox="1"/>
          <p:nvPr>
            <p:ph idx="2" type="subTitle"/>
          </p:nvPr>
        </p:nvSpPr>
        <p:spPr>
          <a:xfrm>
            <a:off x="358650" y="250375"/>
            <a:ext cx="75444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DES VARIABLES PRINCIPALES </a:t>
            </a:r>
            <a:endParaRPr/>
          </a:p>
        </p:txBody>
      </p:sp>
      <p:sp>
        <p:nvSpPr>
          <p:cNvPr id="475" name="Google Shape;475;p53"/>
          <p:cNvSpPr/>
          <p:nvPr/>
        </p:nvSpPr>
        <p:spPr>
          <a:xfrm>
            <a:off x="663875" y="800100"/>
            <a:ext cx="8004300" cy="36102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76" name="Google Shape;476;p53"/>
          <p:cNvSpPr txBox="1"/>
          <p:nvPr/>
        </p:nvSpPr>
        <p:spPr>
          <a:xfrm>
            <a:off x="363125" y="588800"/>
            <a:ext cx="85488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r>
              <a:rPr lang="en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I</a:t>
            </a:r>
            <a:r>
              <a:rPr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NDICATEUR  MACROECONOMIQUE :  - Indice des prix à la consommation ( CPI)</a:t>
            </a:r>
            <a:endParaRPr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                                                                                       - Taux de change USD/EUR</a:t>
            </a:r>
            <a:endParaRPr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                                                                                       - VIX</a:t>
            </a:r>
            <a:endParaRPr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 INDICATEUR   CHARTISTES                      : - RSI </a:t>
            </a:r>
            <a:endParaRPr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                                                                                       - MACD</a:t>
            </a:r>
            <a:endParaRPr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                                                                                       - Bollinger Bands</a:t>
            </a:r>
            <a:endParaRPr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.INDICATEUR  DE SENTIMENT DE MARCHE TYPE VADER</a:t>
            </a:r>
            <a:endParaRPr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4"/>
          <p:cNvSpPr txBox="1"/>
          <p:nvPr>
            <p:ph idx="2" type="subTitle"/>
          </p:nvPr>
        </p:nvSpPr>
        <p:spPr>
          <a:xfrm>
            <a:off x="209600" y="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01001" cy="250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075" y="71075"/>
            <a:ext cx="4616851" cy="24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10600"/>
            <a:ext cx="4501000" cy="19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781675"/>
            <a:ext cx="4501000" cy="18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"/>
          <p:cNvSpPr txBox="1"/>
          <p:nvPr>
            <p:ph idx="2" type="subTitle"/>
          </p:nvPr>
        </p:nvSpPr>
        <p:spPr>
          <a:xfrm>
            <a:off x="498375" y="154050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CREATION DE VARIABLES DERIVEES</a:t>
            </a:r>
            <a:endParaRPr/>
          </a:p>
        </p:txBody>
      </p:sp>
      <p:sp>
        <p:nvSpPr>
          <p:cNvPr id="492" name="Google Shape;492;p55"/>
          <p:cNvSpPr txBox="1"/>
          <p:nvPr/>
        </p:nvSpPr>
        <p:spPr>
          <a:xfrm>
            <a:off x="5302350" y="1393550"/>
            <a:ext cx="26832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b="1"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FWD_RET         </a:t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b="1"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CPI_CHANGE</a:t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b="1"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SHOCK_LABEL</a:t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b="1"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MACRO_SIGNAL</a:t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-"/>
            </a:pPr>
            <a:r>
              <a:rPr b="1"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SENTIMENT_LABE</a:t>
            </a:r>
            <a:r>
              <a:rPr b="1" i="1" lang="en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 </a:t>
            </a:r>
            <a:endParaRPr b="1" i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1828200" y="1146800"/>
            <a:ext cx="2997900" cy="23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b="1"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BB_UPPER</a:t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b="1"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BB_ LOWER</a:t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b="1"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BB_SIGNAL</a:t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b="1"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RSI_SIGNAL</a:t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b="1"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MACD SIGNAL</a:t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-"/>
            </a:pPr>
            <a:r>
              <a:rPr b="1" i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MACD_TRADE_SIGNAL</a:t>
            </a:r>
            <a:endParaRPr b="1" i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6"/>
          <p:cNvSpPr txBox="1"/>
          <p:nvPr>
            <p:ph idx="2" type="subTitle"/>
          </p:nvPr>
        </p:nvSpPr>
        <p:spPr>
          <a:xfrm>
            <a:off x="270675" y="250375"/>
            <a:ext cx="7614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/>
              <a:t>PRÉSENTATION</a:t>
            </a:r>
            <a:r>
              <a:rPr lang="en"/>
              <a:t> DE NOTRE </a:t>
            </a:r>
            <a:r>
              <a:rPr lang="en"/>
              <a:t>RÈGLE</a:t>
            </a:r>
            <a:r>
              <a:rPr lang="en"/>
              <a:t> DE SIGNAL POUR LA VARIABLE CIBLE</a:t>
            </a:r>
            <a:endParaRPr/>
          </a:p>
        </p:txBody>
      </p:sp>
      <p:sp>
        <p:nvSpPr>
          <p:cNvPr id="499" name="Google Shape;499;p56"/>
          <p:cNvSpPr txBox="1"/>
          <p:nvPr/>
        </p:nvSpPr>
        <p:spPr>
          <a:xfrm>
            <a:off x="355075" y="1044925"/>
            <a:ext cx="84216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</a:t>
            </a: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otre regle de decision finale est un </a:t>
            </a: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système</a:t>
            </a:r>
            <a:r>
              <a:rPr lang="en" sz="1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de vote pondéré majoritaire </a:t>
            </a:r>
            <a:r>
              <a:rPr lang="en" sz="1600">
                <a:solidFill>
                  <a:schemeClr val="dk1"/>
                </a:solidFill>
              </a:rPr>
              <a:t>qui fusionne des signaux techniques, macroéconomiques et de sentiment pour déterminer la variable cible finale (</a:t>
            </a:r>
            <a:r>
              <a:rPr b="1" lang="en" sz="1600">
                <a:solidFill>
                  <a:schemeClr val="dk1"/>
                </a:solidFill>
              </a:rPr>
              <a:t>BUY, SELL ou HOLD</a:t>
            </a:r>
            <a:r>
              <a:rPr lang="en" sz="1600">
                <a:solidFill>
                  <a:schemeClr val="dk1"/>
                </a:solidFill>
              </a:rPr>
              <a:t>).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BUY (Acheter) :</a:t>
            </a:r>
            <a:r>
              <a:rPr lang="en">
                <a:solidFill>
                  <a:schemeClr val="dk1"/>
                </a:solidFill>
              </a:rPr>
              <a:t> Si le Score Final est </a:t>
            </a:r>
            <a:r>
              <a:rPr b="1" lang="en">
                <a:solidFill>
                  <a:schemeClr val="dk1"/>
                </a:solidFill>
              </a:rPr>
              <a:t>strictement positif (&gt;0)</a:t>
            </a:r>
            <a:r>
              <a:rPr lang="en">
                <a:solidFill>
                  <a:schemeClr val="dk1"/>
                </a:solidFill>
              </a:rPr>
              <a:t>. ⟹ Les signaux d'achat sont majoritaires.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SELL (Vendre) :</a:t>
            </a:r>
            <a:r>
              <a:rPr lang="en">
                <a:solidFill>
                  <a:schemeClr val="dk1"/>
                </a:solidFill>
              </a:rPr>
              <a:t> Si le Score Final est </a:t>
            </a:r>
            <a:r>
              <a:rPr b="1" lang="en">
                <a:solidFill>
                  <a:schemeClr val="dk1"/>
                </a:solidFill>
              </a:rPr>
              <a:t>strictement négatif (&lt;0)</a:t>
            </a:r>
            <a:r>
              <a:rPr lang="en">
                <a:solidFill>
                  <a:schemeClr val="dk1"/>
                </a:solidFill>
              </a:rPr>
              <a:t>. ⟹ Les signaux de vente sont majoritaires.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HOLD (Garder) :</a:t>
            </a:r>
            <a:r>
              <a:rPr lang="en">
                <a:solidFill>
                  <a:schemeClr val="dk1"/>
                </a:solidFill>
              </a:rPr>
              <a:t> Si le Score Final est </a:t>
            </a:r>
            <a:r>
              <a:rPr b="1" lang="en">
                <a:solidFill>
                  <a:schemeClr val="dk1"/>
                </a:solidFill>
              </a:rPr>
              <a:t>nul (=0)</a:t>
            </a:r>
            <a:r>
              <a:rPr lang="en">
                <a:solidFill>
                  <a:schemeClr val="dk1"/>
                </a:solidFill>
              </a:rPr>
              <a:t>. ⟹ Il y a une égalité parfaite entre les signaux d'achat et de vente, indiquant une neutralité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 décision finale est le résultat d'un </a:t>
            </a:r>
            <a:r>
              <a:rPr b="1" lang="en">
                <a:solidFill>
                  <a:schemeClr val="dk1"/>
                </a:solidFill>
              </a:rPr>
              <a:t>arbitrage direct entre les </a:t>
            </a:r>
            <a:r>
              <a:rPr b="1" lang="en">
                <a:solidFill>
                  <a:schemeClr val="dk1"/>
                </a:solidFill>
              </a:rPr>
              <a:t>différentes</a:t>
            </a:r>
            <a:r>
              <a:rPr b="1" lang="en">
                <a:solidFill>
                  <a:schemeClr val="dk1"/>
                </a:solidFill>
              </a:rPr>
              <a:t> perspectives techniques, fondamentales et comportementales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7"/>
          <p:cNvSpPr txBox="1"/>
          <p:nvPr>
            <p:ph idx="2" type="subTitle"/>
          </p:nvPr>
        </p:nvSpPr>
        <p:spPr>
          <a:xfrm>
            <a:off x="361975" y="2503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BACKTEST DE NOTRE REGLE DE SIGNAL</a:t>
            </a:r>
            <a:endParaRPr/>
          </a:p>
        </p:txBody>
      </p:sp>
      <p:sp>
        <p:nvSpPr>
          <p:cNvPr id="505" name="Google Shape;505;p57"/>
          <p:cNvSpPr txBox="1"/>
          <p:nvPr/>
        </p:nvSpPr>
        <p:spPr>
          <a:xfrm>
            <a:off x="415950" y="1105800"/>
            <a:ext cx="7603800" cy="3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06" name="Google Shape;5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75" y="1343050"/>
            <a:ext cx="7307250" cy="32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375" y="866800"/>
            <a:ext cx="7307251" cy="4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/>
          <p:nvPr>
            <p:ph idx="2" type="subTitle"/>
          </p:nvPr>
        </p:nvSpPr>
        <p:spPr>
          <a:xfrm>
            <a:off x="1199525" y="130362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Archivo"/>
                <a:ea typeface="Archivo"/>
                <a:cs typeface="Archivo"/>
                <a:sym typeface="Archivo"/>
              </a:rPr>
              <a:t>CHOIX DU MODELE DE MACHINE LEARNING</a:t>
            </a:r>
            <a:endParaRPr b="1" i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3" name="Google Shape;513;p58"/>
          <p:cNvSpPr txBox="1"/>
          <p:nvPr/>
        </p:nvSpPr>
        <p:spPr>
          <a:xfrm>
            <a:off x="1286425" y="2178700"/>
            <a:ext cx="62769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                                                                       </a:t>
            </a:r>
            <a:r>
              <a:rPr lang="en" sz="2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LIGHTGBM</a:t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4" name="Google Shape;514;p58"/>
          <p:cNvSpPr txBox="1"/>
          <p:nvPr/>
        </p:nvSpPr>
        <p:spPr>
          <a:xfrm>
            <a:off x="1200725" y="2834400"/>
            <a:ext cx="74988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-"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PERFORMANCE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-"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VITESSE D’ENTRAINEMENT ET DE PREDICTION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-"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INTERPRETABILITE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-"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PRECISION DU MODELE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